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13"/>
  </p:notesMasterIdLst>
  <p:sldIdLst>
    <p:sldId id="257" r:id="rId5"/>
    <p:sldId id="258" r:id="rId6"/>
    <p:sldId id="278" r:id="rId7"/>
    <p:sldId id="276" r:id="rId8"/>
    <p:sldId id="279" r:id="rId9"/>
    <p:sldId id="261" r:id="rId10"/>
    <p:sldId id="280" r:id="rId11"/>
    <p:sldId id="271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95" userDrawn="1">
          <p15:clr>
            <a:srgbClr val="A4A3A4"/>
          </p15:clr>
        </p15:guide>
        <p15:guide id="2" pos="3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2B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/>
    <p:restoredTop sz="82787" autoAdjust="0"/>
  </p:normalViewPr>
  <p:slideViewPr>
    <p:cSldViewPr snapToGrid="0">
      <p:cViewPr>
        <p:scale>
          <a:sx n="107" d="100"/>
          <a:sy n="107" d="100"/>
        </p:scale>
        <p:origin x="544" y="1000"/>
      </p:cViewPr>
      <p:guideLst>
        <p:guide orient="horz" pos="395"/>
        <p:guide pos="3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9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7835444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prp.gov.pl/" TargetMode="External"/><Relationship Id="rId4" Type="http://schemas.openxmlformats.org/officeDocument/2006/relationships/hyperlink" Target="https://govtech.gov.pl/" TargetMode="External"/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403244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43818ba68a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43818ba68a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 smtClean="0"/>
              <a:t>ponad 100 zgłoszeń tygodniowo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l-PL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 smtClean="0"/>
              <a:t>ponad 7 tysięcy klas dla grup IV poziomu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l-PL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 smtClean="0"/>
              <a:t>klasyfikacja oparta na wiedzy i doświadczeniu ekspertów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97901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43818ba68a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43818ba68a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936004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43818ba68a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43818ba68a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0027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4ca522a946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4ca522a946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4968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4ca522a946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4ca522a946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660589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f874569f6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f874569f6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pl-PL" dirty="0" smtClean="0"/>
              <a:t>Więcej informacji o wyzwaniu, kryteriach wyboru wykonawców, danych jakie udostępniamy w celu przygotowania oferty na konkurs, sposobu zgłoszenia firmy do konsultacji poza wydarzeniem </a:t>
            </a:r>
            <a:r>
              <a:rPr lang="pl-PL" dirty="0" err="1" smtClean="0"/>
              <a:t>Impact</a:t>
            </a:r>
            <a:r>
              <a:rPr lang="pl-PL" dirty="0" smtClean="0"/>
              <a:t> CEE udostępniamy na stronie </a:t>
            </a:r>
            <a:r>
              <a:rPr lang="pl-PL" dirty="0" smtClean="0">
                <a:hlinkClick r:id="rId3"/>
              </a:rPr>
              <a:t>https://www.uprp.gov.pl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smtClean="0"/>
              <a:t>oraz </a:t>
            </a:r>
            <a:r>
              <a:rPr lang="pl-PL" dirty="0" smtClean="0">
                <a:hlinkClick r:id="rId4"/>
              </a:rPr>
              <a:t>https://govtech.gov.pl/</a:t>
            </a:r>
            <a:r>
              <a:rPr lang="pl-PL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1145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‹nr›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‹nr›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‹nr›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‹nr›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‹nr›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‹nr›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‹nr›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‹nr›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‹nr›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‹nr›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‹nr›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‹nr›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7.png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4" Type="http://schemas.openxmlformats.org/officeDocument/2006/relationships/image" Target="../media/image10.emf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subTitle" idx="1"/>
          </p:nvPr>
        </p:nvSpPr>
        <p:spPr>
          <a:xfrm>
            <a:off x="225591" y="835669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dirty="0"/>
          </a:p>
        </p:txBody>
      </p:sp>
      <p:sp>
        <p:nvSpPr>
          <p:cNvPr id="60" name="Google Shape;60;p14"/>
          <p:cNvSpPr txBox="1">
            <a:spLocks noGrp="1"/>
          </p:cNvSpPr>
          <p:nvPr>
            <p:ph type="subTitle" idx="1"/>
          </p:nvPr>
        </p:nvSpPr>
        <p:spPr>
          <a:xfrm>
            <a:off x="428883" y="2069436"/>
            <a:ext cx="8520600" cy="13045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lnSpc>
                <a:spcPct val="150000"/>
              </a:lnSpc>
            </a:pPr>
            <a:r>
              <a:rPr lang="pl-PL" sz="1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SYSTEM AUTOMATYCZNEGO KLASYFIKOWANIA</a:t>
            </a:r>
          </a:p>
          <a:p>
            <a:pPr marL="0" lvl="0" indent="0" algn="l">
              <a:lnSpc>
                <a:spcPct val="150000"/>
              </a:lnSpc>
            </a:pPr>
            <a:r>
              <a:rPr lang="pl-PL" sz="1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KRAJOWYCH ZGŁOSZEŃ WYNALAZKÓW I WZORÓW UŻYTKOWYCH</a:t>
            </a:r>
            <a:br>
              <a:rPr lang="pl-PL" sz="1800" b="1" dirty="0" smtClean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pl-PL" sz="1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W OPARCIU O MIĘDZYNARODOWĄ KLASYFIKACJĘ PATENTOWĄ</a:t>
            </a:r>
            <a:endParaRPr lang="pl-PL" sz="2000" b="1" dirty="0">
              <a:solidFill>
                <a:schemeClr val="tx1"/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38" y="1054761"/>
            <a:ext cx="4425956" cy="794092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285" y="4267201"/>
            <a:ext cx="1745761" cy="682806"/>
          </a:xfrm>
          <a:prstGeom prst="rect">
            <a:avLst/>
          </a:prstGeom>
        </p:spPr>
      </p:pic>
      <p:grpSp>
        <p:nvGrpSpPr>
          <p:cNvPr id="2" name="Grupa 1"/>
          <p:cNvGrpSpPr/>
          <p:nvPr/>
        </p:nvGrpSpPr>
        <p:grpSpPr>
          <a:xfrm>
            <a:off x="6241141" y="2272632"/>
            <a:ext cx="5194187" cy="3157154"/>
            <a:chOff x="4944686" y="863303"/>
            <a:chExt cx="6476130" cy="4397612"/>
          </a:xfrm>
        </p:grpSpPr>
        <p:pic>
          <p:nvPicPr>
            <p:cNvPr id="11" name="Obraz 10"/>
            <p:cNvPicPr>
              <a:picLocks noChangeAspect="1"/>
            </p:cNvPicPr>
            <p:nvPr/>
          </p:nvPicPr>
          <p:blipFill rotWithShape="1">
            <a:blip r:embed="rId5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4944686" y="3594557"/>
              <a:ext cx="2192576" cy="1666358"/>
            </a:xfrm>
            <a:prstGeom prst="rect">
              <a:avLst/>
            </a:prstGeom>
          </p:spPr>
        </p:pic>
        <p:pic>
          <p:nvPicPr>
            <p:cNvPr id="12" name="Obraz 11"/>
            <p:cNvPicPr>
              <a:picLocks noChangeAspect="1"/>
            </p:cNvPicPr>
            <p:nvPr/>
          </p:nvPicPr>
          <p:blipFill rotWithShape="1">
            <a:blip r:embed="rId5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7035664" y="3594557"/>
              <a:ext cx="2192576" cy="1666358"/>
            </a:xfrm>
            <a:prstGeom prst="rect">
              <a:avLst/>
            </a:prstGeom>
          </p:spPr>
        </p:pic>
        <p:pic>
          <p:nvPicPr>
            <p:cNvPr id="13" name="Obraz 12"/>
            <p:cNvPicPr>
              <a:picLocks noChangeAspect="1"/>
            </p:cNvPicPr>
            <p:nvPr/>
          </p:nvPicPr>
          <p:blipFill rotWithShape="1">
            <a:blip r:embed="rId5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5880858" y="2228930"/>
              <a:ext cx="2192576" cy="1666358"/>
            </a:xfrm>
            <a:prstGeom prst="rect">
              <a:avLst/>
            </a:prstGeom>
          </p:spPr>
        </p:pic>
        <p:pic>
          <p:nvPicPr>
            <p:cNvPr id="14" name="Obraz 13"/>
            <p:cNvPicPr>
              <a:picLocks noChangeAspect="1"/>
            </p:cNvPicPr>
            <p:nvPr/>
          </p:nvPicPr>
          <p:blipFill rotWithShape="1">
            <a:blip r:embed="rId5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8095069" y="2228930"/>
              <a:ext cx="2192576" cy="1666358"/>
            </a:xfrm>
            <a:prstGeom prst="rect">
              <a:avLst/>
            </a:prstGeom>
          </p:spPr>
        </p:pic>
        <p:pic>
          <p:nvPicPr>
            <p:cNvPr id="15" name="Obraz 14"/>
            <p:cNvPicPr>
              <a:picLocks noChangeAspect="1"/>
            </p:cNvPicPr>
            <p:nvPr/>
          </p:nvPicPr>
          <p:blipFill rotWithShape="1">
            <a:blip r:embed="rId5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7137262" y="863303"/>
              <a:ext cx="2192576" cy="1666358"/>
            </a:xfrm>
            <a:prstGeom prst="rect">
              <a:avLst/>
            </a:prstGeom>
          </p:spPr>
        </p:pic>
        <p:pic>
          <p:nvPicPr>
            <p:cNvPr id="16" name="Obraz 15"/>
            <p:cNvPicPr>
              <a:picLocks noChangeAspect="1"/>
            </p:cNvPicPr>
            <p:nvPr/>
          </p:nvPicPr>
          <p:blipFill rotWithShape="1">
            <a:blip r:embed="rId5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9228240" y="863303"/>
              <a:ext cx="2192576" cy="1666358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442326" y="211974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" b="1" dirty="0" smtClean="0"/>
              <a:t>AKTUALNY STAN</a:t>
            </a:r>
            <a:endParaRPr b="1"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-175180" y="1378100"/>
            <a:ext cx="8520600" cy="15618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 lang="mr-IN" sz="1200" b="1" dirty="0" smtClean="0">
              <a:solidFill>
                <a:schemeClr val="tx1"/>
              </a:solidFill>
            </a:endParaRPr>
          </a:p>
          <a:p>
            <a:endParaRPr lang="mr-IN" sz="1200" b="1" dirty="0" smtClean="0">
              <a:solidFill>
                <a:schemeClr val="tx1"/>
              </a:solidFill>
            </a:endParaRPr>
          </a:p>
          <a:p>
            <a:endParaRPr lang="mr-IN" sz="1200" b="1" dirty="0" smtClean="0">
              <a:solidFill>
                <a:schemeClr val="tx1"/>
              </a:solidFill>
            </a:endParaRPr>
          </a:p>
          <a:p>
            <a:endParaRPr lang="mr-IN" sz="1200" b="1" dirty="0" smtClean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mr-IN" sz="1200" b="1" dirty="0" smtClean="0">
                <a:solidFill>
                  <a:schemeClr val="tx1"/>
                </a:solidFill>
              </a:rPr>
              <a:t>           ZGŁOSZENIE		    </a:t>
            </a:r>
            <a:r>
              <a:rPr lang="pl-PL" sz="1200" b="1" dirty="0" smtClean="0">
                <a:solidFill>
                  <a:schemeClr val="tx1"/>
                </a:solidFill>
              </a:rPr>
              <a:t>   </a:t>
            </a:r>
            <a:r>
              <a:rPr lang="mr-IN" sz="1200" b="1" dirty="0" smtClean="0">
                <a:solidFill>
                  <a:schemeClr val="tx1"/>
                </a:solidFill>
              </a:rPr>
              <a:t> KLASYFIKACJA		               </a:t>
            </a:r>
            <a:r>
              <a:rPr lang="pl-PL" sz="1200" b="1" dirty="0" smtClean="0">
                <a:solidFill>
                  <a:schemeClr val="tx1"/>
                </a:solidFill>
              </a:rPr>
              <a:t>    </a:t>
            </a:r>
            <a:r>
              <a:rPr lang="mr-IN" sz="1200" b="1" dirty="0" smtClean="0">
                <a:solidFill>
                  <a:schemeClr val="tx1"/>
                </a:solidFill>
              </a:rPr>
              <a:t>PRZYDZIAŁ SPRAWY</a:t>
            </a:r>
          </a:p>
          <a:p>
            <a:pPr marL="114300" indent="0">
              <a:buNone/>
            </a:pPr>
            <a:endParaRPr lang="mr-IN" sz="1200" b="1" dirty="0" smtClean="0">
              <a:solidFill>
                <a:schemeClr val="tx1"/>
              </a:solidFill>
            </a:endParaRPr>
          </a:p>
          <a:p>
            <a:endParaRPr lang="mr-IN" sz="1200" b="1" dirty="0" smtClean="0">
              <a:solidFill>
                <a:schemeClr val="tx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mr-IN" sz="1200" dirty="0">
              <a:solidFill>
                <a:schemeClr val="tx1"/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772" y="1562026"/>
            <a:ext cx="609524" cy="609524"/>
          </a:xfrm>
          <a:prstGeom prst="rect">
            <a:avLst/>
          </a:prstGeom>
        </p:spPr>
      </p:pic>
      <p:sp>
        <p:nvSpPr>
          <p:cNvPr id="6" name="Strzałka w prawo 5"/>
          <p:cNvSpPr/>
          <p:nvPr/>
        </p:nvSpPr>
        <p:spPr>
          <a:xfrm>
            <a:off x="1461036" y="1842619"/>
            <a:ext cx="233963" cy="52390"/>
          </a:xfrm>
          <a:prstGeom prst="rightArrow">
            <a:avLst/>
          </a:prstGeom>
          <a:solidFill>
            <a:srgbClr val="DE2B24"/>
          </a:solidFill>
          <a:ln>
            <a:solidFill>
              <a:srgbClr val="DE2B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ze ściętym i zaokrąglonym rogiem 7"/>
          <p:cNvSpPr/>
          <p:nvPr/>
        </p:nvSpPr>
        <p:spPr>
          <a:xfrm>
            <a:off x="2747753" y="1584209"/>
            <a:ext cx="1653162" cy="582528"/>
          </a:xfrm>
          <a:prstGeom prst="snipRoundRect">
            <a:avLst/>
          </a:prstGeo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100000">
                <a:srgbClr val="DE2B24"/>
              </a:gs>
              <a:gs pos="100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 smtClean="0">
                <a:solidFill>
                  <a:schemeClr val="tx1"/>
                </a:solidFill>
              </a:rPr>
              <a:t>Grupa ekspertów</a:t>
            </a:r>
            <a:endParaRPr lang="pl-PL" sz="1200" b="1" dirty="0">
              <a:solidFill>
                <a:schemeClr val="tx1"/>
              </a:solidFill>
            </a:endParaRPr>
          </a:p>
        </p:txBody>
      </p:sp>
      <p:pic>
        <p:nvPicPr>
          <p:cNvPr id="9" name="Obraz 8" descr="Free vector graphic: Man, Cartoon, Shirt, Tie - Free Image ..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7630" y="1594136"/>
            <a:ext cx="470623" cy="560080"/>
          </a:xfrm>
          <a:prstGeom prst="rect">
            <a:avLst/>
          </a:prstGeom>
        </p:spPr>
      </p:pic>
      <p:sp>
        <p:nvSpPr>
          <p:cNvPr id="10" name="Strzałka w prawo 9"/>
          <p:cNvSpPr/>
          <p:nvPr/>
        </p:nvSpPr>
        <p:spPr>
          <a:xfrm>
            <a:off x="4830034" y="1842619"/>
            <a:ext cx="233963" cy="52390"/>
          </a:xfrm>
          <a:prstGeom prst="rightArrow">
            <a:avLst/>
          </a:prstGeom>
          <a:solidFill>
            <a:srgbClr val="DE2B24"/>
          </a:solidFill>
          <a:ln>
            <a:solidFill>
              <a:srgbClr val="DE2B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1" name="Obraz 10" descr="Man Caucasian Faceless · Free vector graphic on Pixabay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282" y="1562026"/>
            <a:ext cx="454012" cy="592190"/>
          </a:xfrm>
          <a:prstGeom prst="rect">
            <a:avLst/>
          </a:prstGeom>
        </p:spPr>
      </p:pic>
      <p:sp>
        <p:nvSpPr>
          <p:cNvPr id="12" name="Prostokąt ze ściętym i zaokrąglonym rogiem 11"/>
          <p:cNvSpPr/>
          <p:nvPr/>
        </p:nvSpPr>
        <p:spPr>
          <a:xfrm>
            <a:off x="6141259" y="1577550"/>
            <a:ext cx="1653162" cy="582528"/>
          </a:xfrm>
          <a:prstGeom prst="snipRoundRect">
            <a:avLst/>
          </a:prstGeo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100000">
                <a:srgbClr val="DE2B24"/>
              </a:gs>
              <a:gs pos="100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 smtClean="0">
                <a:solidFill>
                  <a:schemeClr val="tx1"/>
                </a:solidFill>
              </a:rPr>
              <a:t>Ekspert merytoryczny</a:t>
            </a:r>
          </a:p>
        </p:txBody>
      </p:sp>
      <p:pic>
        <p:nvPicPr>
          <p:cNvPr id="13" name="Obraz 12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539" b="5539"/>
          <a:stretch/>
        </p:blipFill>
        <p:spPr>
          <a:xfrm>
            <a:off x="7864369" y="182495"/>
            <a:ext cx="914409" cy="694951"/>
          </a:xfrm>
          <a:prstGeom prst="rect">
            <a:avLst/>
          </a:prstGeom>
        </p:spPr>
      </p:pic>
      <p:sp>
        <p:nvSpPr>
          <p:cNvPr id="14" name="Google Shape;284;p26"/>
          <p:cNvSpPr txBox="1"/>
          <p:nvPr/>
        </p:nvSpPr>
        <p:spPr>
          <a:xfrm>
            <a:off x="617500" y="3140616"/>
            <a:ext cx="1070813" cy="480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45699" tIns="45699" rIns="45699" bIns="45699" anchor="ctr">
            <a:spAutoFit/>
          </a:bodyPr>
          <a:lstStyle>
            <a:lvl1pPr>
              <a:lnSpc>
                <a:spcPct val="90000"/>
              </a:lnSpc>
              <a:defRPr sz="70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1pPr>
          </a:lstStyle>
          <a:p>
            <a:r>
              <a:rPr lang="pl-PL" sz="2800" b="1" dirty="0" smtClean="0">
                <a:solidFill>
                  <a:srgbClr val="DE2B24"/>
                </a:solidFill>
                <a:latin typeface="+mn-lt"/>
                <a:ea typeface="Helvetica" charset="0"/>
                <a:cs typeface="Helvetica" charset="0"/>
              </a:rPr>
              <a:t>+1</a:t>
            </a:r>
            <a:r>
              <a:rPr lang="pl-PL" sz="2800" b="1" dirty="0" smtClean="0">
                <a:solidFill>
                  <a:srgbClr val="DE2B24"/>
                </a:solidFill>
                <a:latin typeface="+mn-lt"/>
                <a:ea typeface="Helvetica" charset="0"/>
                <a:cs typeface="Helvetica" charset="0"/>
              </a:rPr>
              <a:t>00</a:t>
            </a:r>
            <a:endParaRPr sz="2800" b="1" dirty="0">
              <a:solidFill>
                <a:srgbClr val="DE2B24"/>
              </a:solidFill>
              <a:latin typeface="+mn-lt"/>
              <a:ea typeface="Helvetica" charset="0"/>
              <a:cs typeface="Helvetica" charset="0"/>
            </a:endParaRPr>
          </a:p>
        </p:txBody>
      </p:sp>
      <p:sp>
        <p:nvSpPr>
          <p:cNvPr id="15" name="Prostokąt 14"/>
          <p:cNvSpPr/>
          <p:nvPr/>
        </p:nvSpPr>
        <p:spPr>
          <a:xfrm>
            <a:off x="192948" y="3694009"/>
            <a:ext cx="18753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 smtClean="0">
                <a:solidFill>
                  <a:schemeClr val="tx1"/>
                </a:solidFill>
                <a:ea typeface="Helvetica" charset="0"/>
                <a:cs typeface="Helvetica" charset="0"/>
              </a:rPr>
              <a:t>ZGŁOSZEŃ</a:t>
            </a:r>
          </a:p>
          <a:p>
            <a:pPr algn="ctr"/>
            <a:r>
              <a:rPr lang="pl-PL" b="1" dirty="0" smtClean="0">
                <a:solidFill>
                  <a:schemeClr val="tx1"/>
                </a:solidFill>
                <a:ea typeface="Helvetica" charset="0"/>
                <a:cs typeface="Helvetica" charset="0"/>
              </a:rPr>
              <a:t>TYGODNIOWO</a:t>
            </a:r>
            <a:endParaRPr lang="pl-PL" b="1" dirty="0">
              <a:solidFill>
                <a:schemeClr val="tx1"/>
              </a:solidFill>
              <a:ea typeface="Helvetica" charset="0"/>
              <a:cs typeface="Helvetica" charset="0"/>
            </a:endParaRPr>
          </a:p>
        </p:txBody>
      </p:sp>
      <p:sp>
        <p:nvSpPr>
          <p:cNvPr id="16" name="Google Shape;284;p26"/>
          <p:cNvSpPr txBox="1"/>
          <p:nvPr/>
        </p:nvSpPr>
        <p:spPr>
          <a:xfrm>
            <a:off x="3533271" y="3140616"/>
            <a:ext cx="1415164" cy="480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45699" tIns="45699" rIns="45699" bIns="45699" anchor="ctr">
            <a:spAutoFit/>
          </a:bodyPr>
          <a:lstStyle>
            <a:lvl1pPr>
              <a:lnSpc>
                <a:spcPct val="90000"/>
              </a:lnSpc>
              <a:defRPr sz="70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1pPr>
          </a:lstStyle>
          <a:p>
            <a:r>
              <a:rPr lang="pl-PL" sz="2800" b="1" dirty="0" smtClean="0">
                <a:solidFill>
                  <a:srgbClr val="DE2B24"/>
                </a:solidFill>
                <a:latin typeface="+mn-lt"/>
                <a:ea typeface="Helvetica" charset="0"/>
                <a:cs typeface="Helvetica" charset="0"/>
              </a:rPr>
              <a:t>+7 000</a:t>
            </a:r>
            <a:endParaRPr sz="2800" b="1" dirty="0">
              <a:solidFill>
                <a:srgbClr val="DE2B24"/>
              </a:solidFill>
              <a:latin typeface="+mn-lt"/>
              <a:ea typeface="Helvetica" charset="0"/>
              <a:cs typeface="Helvetica" charset="0"/>
            </a:endParaRPr>
          </a:p>
        </p:txBody>
      </p:sp>
      <p:sp>
        <p:nvSpPr>
          <p:cNvPr id="17" name="Prostokąt 16"/>
          <p:cNvSpPr/>
          <p:nvPr/>
        </p:nvSpPr>
        <p:spPr>
          <a:xfrm>
            <a:off x="3251221" y="3694009"/>
            <a:ext cx="18753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 smtClean="0">
                <a:solidFill>
                  <a:schemeClr val="tx1"/>
                </a:solidFill>
                <a:ea typeface="Helvetica" charset="0"/>
                <a:cs typeface="Helvetica" charset="0"/>
              </a:rPr>
              <a:t>KLAS DLA GRUP</a:t>
            </a:r>
          </a:p>
          <a:p>
            <a:pPr algn="ctr"/>
            <a:r>
              <a:rPr lang="pl-PL" b="1" dirty="0" smtClean="0">
                <a:solidFill>
                  <a:schemeClr val="tx1"/>
                </a:solidFill>
                <a:ea typeface="Helvetica" charset="0"/>
                <a:cs typeface="Helvetica" charset="0"/>
              </a:rPr>
              <a:t>IV POZIOMU</a:t>
            </a:r>
            <a:endParaRPr lang="pl-PL" b="1" dirty="0">
              <a:solidFill>
                <a:schemeClr val="tx1"/>
              </a:solidFill>
              <a:ea typeface="Helvetica" charset="0"/>
              <a:cs typeface="Helvetica" charset="0"/>
            </a:endParaRPr>
          </a:p>
        </p:txBody>
      </p:sp>
      <p:sp>
        <p:nvSpPr>
          <p:cNvPr id="19" name="Prostokąt 18"/>
          <p:cNvSpPr/>
          <p:nvPr/>
        </p:nvSpPr>
        <p:spPr>
          <a:xfrm>
            <a:off x="6044050" y="3216955"/>
            <a:ext cx="214081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 smtClean="0">
                <a:solidFill>
                  <a:schemeClr val="tx1"/>
                </a:solidFill>
                <a:ea typeface="Helvetica" charset="0"/>
                <a:cs typeface="Helvetica" charset="0"/>
              </a:rPr>
              <a:t>KLASYFIKACJA OPARTA NA WIEDZY</a:t>
            </a:r>
            <a:br>
              <a:rPr lang="pl-PL" b="1" dirty="0" smtClean="0">
                <a:solidFill>
                  <a:schemeClr val="tx1"/>
                </a:solidFill>
                <a:ea typeface="Helvetica" charset="0"/>
                <a:cs typeface="Helvetica" charset="0"/>
              </a:rPr>
            </a:br>
            <a:r>
              <a:rPr lang="pl-PL" b="1" dirty="0" smtClean="0">
                <a:solidFill>
                  <a:schemeClr val="tx1"/>
                </a:solidFill>
                <a:ea typeface="Helvetica" charset="0"/>
                <a:cs typeface="Helvetica" charset="0"/>
              </a:rPr>
              <a:t> I DOŚWIADCZENIU EKSPERTÓW</a:t>
            </a:r>
            <a:endParaRPr lang="pl-PL" b="1" dirty="0">
              <a:solidFill>
                <a:schemeClr val="tx1"/>
              </a:solidFill>
              <a:ea typeface="Helvetica" charset="0"/>
              <a:cs typeface="Helvetica" charset="0"/>
            </a:endParaRPr>
          </a:p>
        </p:txBody>
      </p:sp>
      <p:grpSp>
        <p:nvGrpSpPr>
          <p:cNvPr id="27" name="Grupa 26"/>
          <p:cNvGrpSpPr/>
          <p:nvPr/>
        </p:nvGrpSpPr>
        <p:grpSpPr>
          <a:xfrm>
            <a:off x="6950255" y="2592930"/>
            <a:ext cx="5194187" cy="3157154"/>
            <a:chOff x="4944686" y="863303"/>
            <a:chExt cx="6476130" cy="4397612"/>
          </a:xfrm>
        </p:grpSpPr>
        <p:pic>
          <p:nvPicPr>
            <p:cNvPr id="28" name="Obraz 27"/>
            <p:cNvPicPr>
              <a:picLocks noChangeAspect="1"/>
            </p:cNvPicPr>
            <p:nvPr/>
          </p:nvPicPr>
          <p:blipFill rotWithShape="1">
            <a:blip r:embed="rId6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4944686" y="3594557"/>
              <a:ext cx="2192576" cy="1666358"/>
            </a:xfrm>
            <a:prstGeom prst="rect">
              <a:avLst/>
            </a:prstGeom>
          </p:spPr>
        </p:pic>
        <p:pic>
          <p:nvPicPr>
            <p:cNvPr id="29" name="Obraz 28"/>
            <p:cNvPicPr>
              <a:picLocks noChangeAspect="1"/>
            </p:cNvPicPr>
            <p:nvPr/>
          </p:nvPicPr>
          <p:blipFill rotWithShape="1">
            <a:blip r:embed="rId6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7035664" y="3594557"/>
              <a:ext cx="2192576" cy="1666358"/>
            </a:xfrm>
            <a:prstGeom prst="rect">
              <a:avLst/>
            </a:prstGeom>
          </p:spPr>
        </p:pic>
        <p:pic>
          <p:nvPicPr>
            <p:cNvPr id="30" name="Obraz 29"/>
            <p:cNvPicPr>
              <a:picLocks noChangeAspect="1"/>
            </p:cNvPicPr>
            <p:nvPr/>
          </p:nvPicPr>
          <p:blipFill rotWithShape="1">
            <a:blip r:embed="rId6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5880858" y="2228930"/>
              <a:ext cx="2192576" cy="1666358"/>
            </a:xfrm>
            <a:prstGeom prst="rect">
              <a:avLst/>
            </a:prstGeom>
          </p:spPr>
        </p:pic>
        <p:pic>
          <p:nvPicPr>
            <p:cNvPr id="31" name="Obraz 30"/>
            <p:cNvPicPr>
              <a:picLocks noChangeAspect="1"/>
            </p:cNvPicPr>
            <p:nvPr/>
          </p:nvPicPr>
          <p:blipFill rotWithShape="1">
            <a:blip r:embed="rId6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8095069" y="2228930"/>
              <a:ext cx="2192576" cy="1666358"/>
            </a:xfrm>
            <a:prstGeom prst="rect">
              <a:avLst/>
            </a:prstGeom>
          </p:spPr>
        </p:pic>
        <p:pic>
          <p:nvPicPr>
            <p:cNvPr id="32" name="Obraz 31"/>
            <p:cNvPicPr>
              <a:picLocks noChangeAspect="1"/>
            </p:cNvPicPr>
            <p:nvPr/>
          </p:nvPicPr>
          <p:blipFill rotWithShape="1">
            <a:blip r:embed="rId6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7137262" y="863303"/>
              <a:ext cx="2192576" cy="1666358"/>
            </a:xfrm>
            <a:prstGeom prst="rect">
              <a:avLst/>
            </a:prstGeom>
          </p:spPr>
        </p:pic>
        <p:pic>
          <p:nvPicPr>
            <p:cNvPr id="33" name="Obraz 32"/>
            <p:cNvPicPr>
              <a:picLocks noChangeAspect="1"/>
            </p:cNvPicPr>
            <p:nvPr/>
          </p:nvPicPr>
          <p:blipFill rotWithShape="1">
            <a:blip r:embed="rId6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9228240" y="863303"/>
              <a:ext cx="2192576" cy="1666358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 rotWithShape="1">
          <a:blip r:embed="rId2"/>
          <a:srcRect b="25317"/>
          <a:stretch/>
        </p:blipFill>
        <p:spPr>
          <a:xfrm>
            <a:off x="492427" y="1861566"/>
            <a:ext cx="7811661" cy="2067587"/>
          </a:xfrm>
          <a:prstGeom prst="rect">
            <a:avLst/>
          </a:prstGeom>
        </p:spPr>
      </p:pic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861940" y="1232932"/>
            <a:ext cx="971550" cy="285750"/>
          </a:xfrm>
          <a:prstGeom prst="wedgeRoundRectCallout">
            <a:avLst>
              <a:gd name="adj1" fmla="val 26956"/>
              <a:gd name="adj2" fmla="val 385865"/>
              <a:gd name="adj3" fmla="val 16667"/>
            </a:avLst>
          </a:prstGeom>
          <a:solidFill>
            <a:srgbClr val="DE2B24"/>
          </a:solidFill>
          <a:ln w="9525">
            <a:solidFill>
              <a:srgbClr val="DE2B24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altLang="pl-PL" sz="1050" b="1" dirty="0" smtClean="0">
                <a:solidFill>
                  <a:schemeClr val="bg1"/>
                </a:solidFill>
              </a:rPr>
              <a:t>KLASA</a:t>
            </a:r>
            <a:endParaRPr lang="en-US" altLang="pl-PL" sz="1050" b="1" dirty="0">
              <a:solidFill>
                <a:schemeClr val="bg1"/>
              </a:solidFill>
            </a:endParaRP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2327293" y="1292274"/>
            <a:ext cx="971550" cy="285750"/>
          </a:xfrm>
          <a:prstGeom prst="wedgeRoundRectCallout">
            <a:avLst>
              <a:gd name="adj1" fmla="val -101625"/>
              <a:gd name="adj2" fmla="val 478631"/>
              <a:gd name="adj3" fmla="val 16667"/>
            </a:avLst>
          </a:prstGeom>
          <a:solidFill>
            <a:srgbClr val="DE2B24"/>
          </a:solidFill>
          <a:ln w="9525">
            <a:solidFill>
              <a:srgbClr val="DE2B24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altLang="pl-PL" sz="1050" b="1" dirty="0" smtClean="0">
                <a:solidFill>
                  <a:schemeClr val="bg1"/>
                </a:solidFill>
              </a:rPr>
              <a:t>PODKLASA</a:t>
            </a:r>
            <a:endParaRPr lang="en-US" altLang="pl-PL" sz="1050" b="1" dirty="0">
              <a:solidFill>
                <a:schemeClr val="bg1"/>
              </a:solidFill>
            </a:endParaRPr>
          </a:p>
        </p:txBody>
      </p:sp>
      <p:sp>
        <p:nvSpPr>
          <p:cNvPr id="5" name="AutoShape 9"/>
          <p:cNvSpPr>
            <a:spLocks noChangeArrowheads="1"/>
          </p:cNvSpPr>
          <p:nvPr/>
        </p:nvSpPr>
        <p:spPr bwMode="auto">
          <a:xfrm>
            <a:off x="4415518" y="1541132"/>
            <a:ext cx="2057400" cy="400050"/>
          </a:xfrm>
          <a:prstGeom prst="wedgeRoundRectCallout">
            <a:avLst>
              <a:gd name="adj1" fmla="val -173885"/>
              <a:gd name="adj2" fmla="val 340407"/>
              <a:gd name="adj3" fmla="val 16667"/>
            </a:avLst>
          </a:prstGeom>
          <a:solidFill>
            <a:srgbClr val="DE2B24"/>
          </a:solidFill>
          <a:ln w="9525">
            <a:solidFill>
              <a:srgbClr val="DE2B24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altLang="pl-PL" sz="1050" b="1" dirty="0" smtClean="0">
                <a:solidFill>
                  <a:schemeClr val="bg1"/>
                </a:solidFill>
              </a:rPr>
              <a:t>GRUPA GŁÓWNA</a:t>
            </a:r>
            <a:endParaRPr lang="en-US" altLang="pl-PL" sz="1050" b="1" dirty="0">
              <a:solidFill>
                <a:schemeClr val="bg1"/>
              </a:solidFill>
            </a:endParaRP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1347715" y="4586723"/>
            <a:ext cx="1359854" cy="400050"/>
          </a:xfrm>
          <a:prstGeom prst="wedgeRoundRectCallout">
            <a:avLst>
              <a:gd name="adj1" fmla="val -23769"/>
              <a:gd name="adj2" fmla="val -220866"/>
              <a:gd name="adj3" fmla="val 16667"/>
            </a:avLst>
          </a:prstGeom>
          <a:solidFill>
            <a:srgbClr val="DE2B24"/>
          </a:solidFill>
          <a:ln w="9525">
            <a:solidFill>
              <a:srgbClr val="DE2B24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altLang="pl-PL" sz="1050" b="1" dirty="0" smtClean="0">
                <a:solidFill>
                  <a:schemeClr val="bg1"/>
                </a:solidFill>
              </a:rPr>
              <a:t>PODGRUPA</a:t>
            </a:r>
            <a:endParaRPr lang="en-US" altLang="pl-PL" sz="1050" b="1" dirty="0">
              <a:solidFill>
                <a:schemeClr val="bg1"/>
              </a:solidFill>
            </a:endParaRPr>
          </a:p>
        </p:txBody>
      </p:sp>
      <p:sp>
        <p:nvSpPr>
          <p:cNvPr id="7" name="Google Shape;66;p15"/>
          <p:cNvSpPr txBox="1">
            <a:spLocks/>
          </p:cNvSpPr>
          <p:nvPr/>
        </p:nvSpPr>
        <p:spPr>
          <a:xfrm>
            <a:off x="430452" y="176349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l" sz="2800" b="1" dirty="0" smtClean="0"/>
              <a:t>WYZWANIE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4413036" y="3691646"/>
            <a:ext cx="41059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Automatyzacja klasyfikowania krajowych zgłoszeń wynalazków i wzorów użytkowych </a:t>
            </a:r>
            <a:r>
              <a:rPr lang="pl-PL" b="1" dirty="0" smtClean="0">
                <a:solidFill>
                  <a:schemeClr val="tx1"/>
                </a:solidFill>
              </a:rPr>
              <a:t/>
            </a:r>
            <a:br>
              <a:rPr lang="pl-PL" b="1" dirty="0" smtClean="0">
                <a:solidFill>
                  <a:schemeClr val="tx1"/>
                </a:solidFill>
              </a:rPr>
            </a:br>
            <a:r>
              <a:rPr lang="pl-PL" b="1" dirty="0" smtClean="0">
                <a:solidFill>
                  <a:schemeClr val="tx1"/>
                </a:solidFill>
              </a:rPr>
              <a:t>w </a:t>
            </a:r>
            <a:r>
              <a:rPr lang="pl-PL" b="1" dirty="0">
                <a:solidFill>
                  <a:schemeClr val="tx1"/>
                </a:solidFill>
              </a:rPr>
              <a:t>oparciu o </a:t>
            </a:r>
            <a:r>
              <a:rPr lang="pl-PL" b="1" dirty="0" smtClean="0">
                <a:solidFill>
                  <a:schemeClr val="tx1"/>
                </a:solidFill>
              </a:rPr>
              <a:t>klasyfikację MKP</a:t>
            </a:r>
            <a:endParaRPr lang="pl-PL" dirty="0">
              <a:solidFill>
                <a:schemeClr val="tx1"/>
              </a:solidFill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539" b="5539"/>
          <a:stretch/>
        </p:blipFill>
        <p:spPr>
          <a:xfrm>
            <a:off x="7864369" y="182495"/>
            <a:ext cx="914409" cy="694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435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utoUpdateAnimBg="0"/>
      <p:bldP spid="4" grpId="0" animBg="1" autoUpdateAnimBg="0"/>
      <p:bldP spid="5" grpId="0" animBg="1" autoUpdateAnimBg="0"/>
      <p:bldP spid="6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430450" y="2119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" b="1" dirty="0" smtClean="0"/>
              <a:t>WYZWANIE</a:t>
            </a:r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699" y="1152475"/>
            <a:ext cx="860873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lnSpc>
                <a:spcPct val="100000"/>
              </a:lnSpc>
              <a:buNone/>
            </a:pPr>
            <a:r>
              <a:rPr lang="pl-PL" sz="1600" b="1" dirty="0" smtClean="0">
                <a:solidFill>
                  <a:schemeClr val="tx1"/>
                </a:solidFill>
              </a:rPr>
              <a:t>	</a:t>
            </a:r>
            <a:endParaRPr lang="pl-PL" sz="1600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 rotWithShape="1">
          <a:blip r:embed="rId3"/>
          <a:srcRect b="60792"/>
          <a:stretch/>
        </p:blipFill>
        <p:spPr>
          <a:xfrm>
            <a:off x="347324" y="1307303"/>
            <a:ext cx="4604686" cy="187676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AutoShape 1033"/>
          <p:cNvSpPr>
            <a:spLocks noChangeArrowheads="1"/>
          </p:cNvSpPr>
          <p:nvPr/>
        </p:nvSpPr>
        <p:spPr bwMode="auto">
          <a:xfrm>
            <a:off x="5128355" y="1602766"/>
            <a:ext cx="2103718" cy="559742"/>
          </a:xfrm>
          <a:prstGeom prst="wedgeRoundRectCallout">
            <a:avLst>
              <a:gd name="adj1" fmla="val -85472"/>
              <a:gd name="adj2" fmla="val -2403"/>
              <a:gd name="adj3" fmla="val 16667"/>
            </a:avLst>
          </a:prstGeom>
          <a:solidFill>
            <a:srgbClr val="DE2B24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altLang="pl-PL" b="1" dirty="0" smtClean="0">
                <a:solidFill>
                  <a:schemeClr val="bg1"/>
                </a:solidFill>
              </a:rPr>
              <a:t>INT.CL.</a:t>
            </a:r>
            <a:endParaRPr lang="en-US" altLang="pl-PL" b="1" i="1" dirty="0" smtClean="0">
              <a:solidFill>
                <a:schemeClr val="bg1"/>
              </a:solidFill>
            </a:endParaRPr>
          </a:p>
          <a:p>
            <a:pPr algn="ctr"/>
            <a:r>
              <a:rPr lang="pl-PL" altLang="pl-PL" b="1" i="1" dirty="0" smtClean="0">
                <a:solidFill>
                  <a:schemeClr val="bg1"/>
                </a:solidFill>
              </a:rPr>
              <a:t>B02C 23/14</a:t>
            </a:r>
            <a:r>
              <a:rPr lang="en-US" altLang="pl-PL" b="1" i="1" dirty="0" smtClean="0">
                <a:solidFill>
                  <a:schemeClr val="bg1"/>
                </a:solidFill>
              </a:rPr>
              <a:t> (2006.01)</a:t>
            </a:r>
            <a:endParaRPr lang="en-US" altLang="pl-PL" b="1" dirty="0">
              <a:solidFill>
                <a:schemeClr val="bg1"/>
              </a:solidFill>
            </a:endParaRPr>
          </a:p>
        </p:txBody>
      </p:sp>
      <p:sp>
        <p:nvSpPr>
          <p:cNvPr id="11" name="Text Box 1034"/>
          <p:cNvSpPr txBox="1">
            <a:spLocks noChangeArrowheads="1"/>
          </p:cNvSpPr>
          <p:nvPr/>
        </p:nvSpPr>
        <p:spPr bwMode="auto">
          <a:xfrm>
            <a:off x="5128355" y="2500159"/>
            <a:ext cx="4015645" cy="1797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ts val="1880"/>
              </a:lnSpc>
            </a:pPr>
            <a:r>
              <a:rPr lang="pl-PL" altLang="pl-PL" b="1" dirty="0" smtClean="0"/>
              <a:t>B</a:t>
            </a:r>
            <a:r>
              <a:rPr lang="en-US" altLang="pl-PL" b="1" dirty="0" smtClean="0"/>
              <a:t> </a:t>
            </a:r>
            <a:r>
              <a:rPr lang="en-US" altLang="pl-PL" b="1" dirty="0"/>
              <a:t>- </a:t>
            </a:r>
            <a:r>
              <a:rPr lang="en-US" altLang="pl-PL" b="1" dirty="0" err="1"/>
              <a:t>dział</a:t>
            </a:r>
            <a:r>
              <a:rPr lang="en-US" altLang="pl-PL" b="1" dirty="0"/>
              <a:t> - 1-y </a:t>
            </a:r>
            <a:r>
              <a:rPr lang="en-US" altLang="pl-PL" b="1" dirty="0" err="1"/>
              <a:t>poziom</a:t>
            </a:r>
            <a:endParaRPr lang="en-US" altLang="pl-PL" b="1" dirty="0"/>
          </a:p>
          <a:p>
            <a:pPr>
              <a:lnSpc>
                <a:spcPts val="1880"/>
              </a:lnSpc>
            </a:pPr>
            <a:r>
              <a:rPr lang="pl-PL" altLang="pl-PL" b="1" dirty="0" smtClean="0"/>
              <a:t>B02</a:t>
            </a:r>
            <a:r>
              <a:rPr lang="en-US" altLang="pl-PL" b="1" dirty="0" smtClean="0"/>
              <a:t> </a:t>
            </a:r>
            <a:r>
              <a:rPr lang="en-US" altLang="pl-PL" b="1" dirty="0"/>
              <a:t>- </a:t>
            </a:r>
            <a:r>
              <a:rPr lang="en-US" altLang="pl-PL" b="1" dirty="0" err="1"/>
              <a:t>klasa</a:t>
            </a:r>
            <a:r>
              <a:rPr lang="en-US" altLang="pl-PL" b="1" dirty="0"/>
              <a:t> - 2-gi </a:t>
            </a:r>
            <a:r>
              <a:rPr lang="en-US" altLang="pl-PL" b="1" dirty="0" err="1"/>
              <a:t>poziom</a:t>
            </a:r>
            <a:endParaRPr lang="en-US" altLang="pl-PL" b="1" dirty="0"/>
          </a:p>
          <a:p>
            <a:pPr>
              <a:lnSpc>
                <a:spcPts val="1880"/>
              </a:lnSpc>
            </a:pPr>
            <a:r>
              <a:rPr lang="pl-PL" altLang="pl-PL" b="1" dirty="0" smtClean="0"/>
              <a:t>B02C</a:t>
            </a:r>
            <a:r>
              <a:rPr lang="en-US" altLang="pl-PL" b="1" dirty="0" smtClean="0"/>
              <a:t> </a:t>
            </a:r>
            <a:r>
              <a:rPr lang="en-US" altLang="pl-PL" b="1" dirty="0"/>
              <a:t>- </a:t>
            </a:r>
            <a:r>
              <a:rPr lang="en-US" altLang="pl-PL" b="1" dirty="0" err="1"/>
              <a:t>podklasa</a:t>
            </a:r>
            <a:r>
              <a:rPr lang="en-US" altLang="pl-PL" b="1" dirty="0"/>
              <a:t> - 3-ci </a:t>
            </a:r>
            <a:r>
              <a:rPr lang="en-US" altLang="pl-PL" b="1" dirty="0" err="1"/>
              <a:t>poziom</a:t>
            </a:r>
            <a:endParaRPr lang="en-US" altLang="pl-PL" b="1" dirty="0"/>
          </a:p>
          <a:p>
            <a:pPr>
              <a:lnSpc>
                <a:spcPts val="1880"/>
              </a:lnSpc>
            </a:pPr>
            <a:r>
              <a:rPr lang="pl-PL" altLang="pl-PL" b="1" dirty="0" smtClean="0">
                <a:solidFill>
                  <a:srgbClr val="FF0000"/>
                </a:solidFill>
              </a:rPr>
              <a:t>B02C 23</a:t>
            </a:r>
            <a:r>
              <a:rPr lang="en-US" altLang="pl-PL" b="1" dirty="0" smtClean="0">
                <a:solidFill>
                  <a:srgbClr val="FF0000"/>
                </a:solidFill>
              </a:rPr>
              <a:t>/00 </a:t>
            </a:r>
            <a:r>
              <a:rPr lang="en-US" altLang="pl-PL" b="1" dirty="0">
                <a:solidFill>
                  <a:srgbClr val="FF0000"/>
                </a:solidFill>
              </a:rPr>
              <a:t>- </a:t>
            </a:r>
            <a:r>
              <a:rPr lang="en-US" altLang="pl-PL" b="1" dirty="0" err="1">
                <a:solidFill>
                  <a:srgbClr val="FF0000"/>
                </a:solidFill>
              </a:rPr>
              <a:t>grupa</a:t>
            </a:r>
            <a:r>
              <a:rPr lang="en-US" altLang="pl-PL" b="1" dirty="0">
                <a:solidFill>
                  <a:srgbClr val="FF0000"/>
                </a:solidFill>
              </a:rPr>
              <a:t> </a:t>
            </a:r>
            <a:r>
              <a:rPr lang="en-US" altLang="pl-PL" b="1" dirty="0" err="1">
                <a:solidFill>
                  <a:srgbClr val="FF0000"/>
                </a:solidFill>
              </a:rPr>
              <a:t>główna</a:t>
            </a:r>
            <a:r>
              <a:rPr lang="en-US" altLang="pl-PL" b="1" dirty="0">
                <a:solidFill>
                  <a:srgbClr val="FF0000"/>
                </a:solidFill>
              </a:rPr>
              <a:t> - 4-ty </a:t>
            </a:r>
            <a:r>
              <a:rPr lang="en-US" altLang="pl-PL" b="1" dirty="0" err="1">
                <a:solidFill>
                  <a:srgbClr val="FF0000"/>
                </a:solidFill>
              </a:rPr>
              <a:t>poziom</a:t>
            </a:r>
            <a:endParaRPr lang="en-US" altLang="pl-PL" b="1" dirty="0">
              <a:solidFill>
                <a:srgbClr val="FF0000"/>
              </a:solidFill>
            </a:endParaRPr>
          </a:p>
          <a:p>
            <a:pPr>
              <a:lnSpc>
                <a:spcPts val="1880"/>
              </a:lnSpc>
            </a:pPr>
            <a:r>
              <a:rPr lang="pl-PL" altLang="pl-PL" b="1" dirty="0" smtClean="0"/>
              <a:t>B02C 23</a:t>
            </a:r>
            <a:r>
              <a:rPr lang="en-US" altLang="pl-PL" b="1" dirty="0" smtClean="0"/>
              <a:t>/</a:t>
            </a:r>
            <a:r>
              <a:rPr lang="pl-PL" altLang="pl-PL" b="1" dirty="0" smtClean="0"/>
              <a:t>1</a:t>
            </a:r>
            <a:r>
              <a:rPr lang="en-US" altLang="pl-PL" b="1" dirty="0" smtClean="0"/>
              <a:t>4 </a:t>
            </a:r>
            <a:r>
              <a:rPr lang="en-US" altLang="pl-PL" b="1" dirty="0"/>
              <a:t>- </a:t>
            </a:r>
            <a:r>
              <a:rPr lang="en-US" altLang="pl-PL" b="1" dirty="0" err="1"/>
              <a:t>podgrupa</a:t>
            </a:r>
            <a:r>
              <a:rPr lang="en-US" altLang="pl-PL" b="1" dirty="0"/>
              <a:t> - </a:t>
            </a:r>
            <a:r>
              <a:rPr lang="en-US" altLang="pl-PL" b="1" dirty="0" err="1"/>
              <a:t>niższy</a:t>
            </a:r>
            <a:r>
              <a:rPr lang="en-US" altLang="pl-PL" b="1" dirty="0"/>
              <a:t> </a:t>
            </a:r>
            <a:r>
              <a:rPr lang="en-US" altLang="pl-PL" b="1" dirty="0" err="1"/>
              <a:t>poziom</a:t>
            </a:r>
            <a:endParaRPr lang="en-US" altLang="pl-PL" b="1" dirty="0"/>
          </a:p>
          <a:p>
            <a:pPr>
              <a:lnSpc>
                <a:spcPts val="1880"/>
              </a:lnSpc>
            </a:pPr>
            <a:endParaRPr lang="en-US" altLang="pl-PL" b="1" dirty="0"/>
          </a:p>
          <a:p>
            <a:pPr>
              <a:lnSpc>
                <a:spcPts val="1880"/>
              </a:lnSpc>
            </a:pPr>
            <a:r>
              <a:rPr lang="en-US" altLang="pl-PL" b="1" dirty="0"/>
              <a:t>(2006.01) - </a:t>
            </a:r>
            <a:r>
              <a:rPr lang="en-US" altLang="pl-PL" b="1" dirty="0" err="1"/>
              <a:t>edycja</a:t>
            </a:r>
            <a:r>
              <a:rPr lang="en-US" altLang="pl-PL" b="1" dirty="0"/>
              <a:t> </a:t>
            </a:r>
            <a:r>
              <a:rPr lang="en-US" altLang="pl-PL" b="1" dirty="0" err="1"/>
              <a:t>klasyfikacji</a:t>
            </a:r>
            <a:endParaRPr lang="en-US" altLang="pl-PL" b="1" dirty="0"/>
          </a:p>
        </p:txBody>
      </p:sp>
      <p:pic>
        <p:nvPicPr>
          <p:cNvPr id="14" name="Obraz 1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539" b="5539"/>
          <a:stretch/>
        </p:blipFill>
        <p:spPr>
          <a:xfrm>
            <a:off x="7864369" y="182495"/>
            <a:ext cx="914409" cy="694951"/>
          </a:xfrm>
          <a:prstGeom prst="rect">
            <a:avLst/>
          </a:prstGeom>
        </p:spPr>
      </p:pic>
      <p:grpSp>
        <p:nvGrpSpPr>
          <p:cNvPr id="15" name="Grupa 14"/>
          <p:cNvGrpSpPr/>
          <p:nvPr/>
        </p:nvGrpSpPr>
        <p:grpSpPr>
          <a:xfrm>
            <a:off x="6950255" y="2592930"/>
            <a:ext cx="5194187" cy="3157154"/>
            <a:chOff x="4944686" y="863303"/>
            <a:chExt cx="6476130" cy="4397612"/>
          </a:xfrm>
        </p:grpSpPr>
        <p:pic>
          <p:nvPicPr>
            <p:cNvPr id="16" name="Obraz 15"/>
            <p:cNvPicPr>
              <a:picLocks noChangeAspect="1"/>
            </p:cNvPicPr>
            <p:nvPr/>
          </p:nvPicPr>
          <p:blipFill rotWithShape="1">
            <a:blip r:embed="rId4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4944686" y="3594557"/>
              <a:ext cx="2192576" cy="1666358"/>
            </a:xfrm>
            <a:prstGeom prst="rect">
              <a:avLst/>
            </a:prstGeom>
          </p:spPr>
        </p:pic>
        <p:pic>
          <p:nvPicPr>
            <p:cNvPr id="17" name="Obraz 16"/>
            <p:cNvPicPr>
              <a:picLocks noChangeAspect="1"/>
            </p:cNvPicPr>
            <p:nvPr/>
          </p:nvPicPr>
          <p:blipFill rotWithShape="1">
            <a:blip r:embed="rId4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7035664" y="3594557"/>
              <a:ext cx="2192576" cy="1666358"/>
            </a:xfrm>
            <a:prstGeom prst="rect">
              <a:avLst/>
            </a:prstGeom>
          </p:spPr>
        </p:pic>
        <p:pic>
          <p:nvPicPr>
            <p:cNvPr id="18" name="Obraz 17"/>
            <p:cNvPicPr>
              <a:picLocks noChangeAspect="1"/>
            </p:cNvPicPr>
            <p:nvPr/>
          </p:nvPicPr>
          <p:blipFill rotWithShape="1">
            <a:blip r:embed="rId4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5880858" y="2228930"/>
              <a:ext cx="2192576" cy="1666358"/>
            </a:xfrm>
            <a:prstGeom prst="rect">
              <a:avLst/>
            </a:prstGeom>
          </p:spPr>
        </p:pic>
        <p:pic>
          <p:nvPicPr>
            <p:cNvPr id="19" name="Obraz 18"/>
            <p:cNvPicPr>
              <a:picLocks noChangeAspect="1"/>
            </p:cNvPicPr>
            <p:nvPr/>
          </p:nvPicPr>
          <p:blipFill rotWithShape="1">
            <a:blip r:embed="rId4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8095069" y="2228930"/>
              <a:ext cx="2192576" cy="1666358"/>
            </a:xfrm>
            <a:prstGeom prst="rect">
              <a:avLst/>
            </a:prstGeom>
          </p:spPr>
        </p:pic>
        <p:pic>
          <p:nvPicPr>
            <p:cNvPr id="20" name="Obraz 19"/>
            <p:cNvPicPr>
              <a:picLocks noChangeAspect="1"/>
            </p:cNvPicPr>
            <p:nvPr/>
          </p:nvPicPr>
          <p:blipFill rotWithShape="1">
            <a:blip r:embed="rId4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7137262" y="863303"/>
              <a:ext cx="2192576" cy="1666358"/>
            </a:xfrm>
            <a:prstGeom prst="rect">
              <a:avLst/>
            </a:prstGeom>
          </p:spPr>
        </p:pic>
        <p:pic>
          <p:nvPicPr>
            <p:cNvPr id="21" name="Obraz 20"/>
            <p:cNvPicPr>
              <a:picLocks noChangeAspect="1"/>
            </p:cNvPicPr>
            <p:nvPr/>
          </p:nvPicPr>
          <p:blipFill rotWithShape="1">
            <a:blip r:embed="rId4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9228240" y="863303"/>
              <a:ext cx="2192576" cy="16663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5955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 autoUpdateAnimBg="0"/>
      <p:bldP spid="1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442328" y="223849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" b="1" dirty="0" smtClean="0"/>
              <a:t>WYZWANIE</a:t>
            </a:r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699" y="1152475"/>
            <a:ext cx="860873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lnSpc>
                <a:spcPct val="100000"/>
              </a:lnSpc>
              <a:buNone/>
            </a:pPr>
            <a:r>
              <a:rPr lang="pl-PL" sz="1600" b="1" dirty="0" smtClean="0">
                <a:solidFill>
                  <a:schemeClr val="tx1"/>
                </a:solidFill>
              </a:rPr>
              <a:t>	</a:t>
            </a:r>
            <a:endParaRPr lang="pl-PL" sz="1600" dirty="0"/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577" y="895912"/>
            <a:ext cx="2806639" cy="409321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5909" y="895912"/>
            <a:ext cx="2875520" cy="182397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Obraz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539" b="5539"/>
          <a:stretch/>
        </p:blipFill>
        <p:spPr>
          <a:xfrm>
            <a:off x="7864369" y="182495"/>
            <a:ext cx="914409" cy="694951"/>
          </a:xfrm>
          <a:prstGeom prst="rect">
            <a:avLst/>
          </a:prstGeom>
        </p:spPr>
      </p:pic>
      <p:grpSp>
        <p:nvGrpSpPr>
          <p:cNvPr id="11" name="Grupa 10"/>
          <p:cNvGrpSpPr/>
          <p:nvPr/>
        </p:nvGrpSpPr>
        <p:grpSpPr>
          <a:xfrm>
            <a:off x="6241141" y="2272632"/>
            <a:ext cx="5194187" cy="3157154"/>
            <a:chOff x="4944686" y="863303"/>
            <a:chExt cx="6476130" cy="4397612"/>
          </a:xfrm>
        </p:grpSpPr>
        <p:pic>
          <p:nvPicPr>
            <p:cNvPr id="14" name="Obraz 13"/>
            <p:cNvPicPr>
              <a:picLocks noChangeAspect="1"/>
            </p:cNvPicPr>
            <p:nvPr/>
          </p:nvPicPr>
          <p:blipFill rotWithShape="1">
            <a:blip r:embed="rId5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4944686" y="3594557"/>
              <a:ext cx="2192576" cy="1666358"/>
            </a:xfrm>
            <a:prstGeom prst="rect">
              <a:avLst/>
            </a:prstGeom>
          </p:spPr>
        </p:pic>
        <p:pic>
          <p:nvPicPr>
            <p:cNvPr id="15" name="Obraz 14"/>
            <p:cNvPicPr>
              <a:picLocks noChangeAspect="1"/>
            </p:cNvPicPr>
            <p:nvPr/>
          </p:nvPicPr>
          <p:blipFill rotWithShape="1">
            <a:blip r:embed="rId5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7035664" y="3594557"/>
              <a:ext cx="2192576" cy="1666358"/>
            </a:xfrm>
            <a:prstGeom prst="rect">
              <a:avLst/>
            </a:prstGeom>
          </p:spPr>
        </p:pic>
        <p:pic>
          <p:nvPicPr>
            <p:cNvPr id="16" name="Obraz 15"/>
            <p:cNvPicPr>
              <a:picLocks noChangeAspect="1"/>
            </p:cNvPicPr>
            <p:nvPr/>
          </p:nvPicPr>
          <p:blipFill rotWithShape="1">
            <a:blip r:embed="rId5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5880858" y="2228930"/>
              <a:ext cx="2192576" cy="1666358"/>
            </a:xfrm>
            <a:prstGeom prst="rect">
              <a:avLst/>
            </a:prstGeom>
          </p:spPr>
        </p:pic>
        <p:pic>
          <p:nvPicPr>
            <p:cNvPr id="17" name="Obraz 16"/>
            <p:cNvPicPr>
              <a:picLocks noChangeAspect="1"/>
            </p:cNvPicPr>
            <p:nvPr/>
          </p:nvPicPr>
          <p:blipFill rotWithShape="1">
            <a:blip r:embed="rId5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8095069" y="2228930"/>
              <a:ext cx="2192576" cy="1666358"/>
            </a:xfrm>
            <a:prstGeom prst="rect">
              <a:avLst/>
            </a:prstGeom>
          </p:spPr>
        </p:pic>
        <p:pic>
          <p:nvPicPr>
            <p:cNvPr id="18" name="Obraz 17"/>
            <p:cNvPicPr>
              <a:picLocks noChangeAspect="1"/>
            </p:cNvPicPr>
            <p:nvPr/>
          </p:nvPicPr>
          <p:blipFill rotWithShape="1">
            <a:blip r:embed="rId5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7137262" y="863303"/>
              <a:ext cx="2192576" cy="1666358"/>
            </a:xfrm>
            <a:prstGeom prst="rect">
              <a:avLst/>
            </a:prstGeom>
          </p:spPr>
        </p:pic>
        <p:pic>
          <p:nvPicPr>
            <p:cNvPr id="19" name="Obraz 18"/>
            <p:cNvPicPr>
              <a:picLocks noChangeAspect="1"/>
            </p:cNvPicPr>
            <p:nvPr/>
          </p:nvPicPr>
          <p:blipFill rotWithShape="1">
            <a:blip r:embed="rId5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9228240" y="863303"/>
              <a:ext cx="2192576" cy="16663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6954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>
            <a:spLocks noGrp="1"/>
          </p:cNvSpPr>
          <p:nvPr>
            <p:ph type="title"/>
          </p:nvPr>
        </p:nvSpPr>
        <p:spPr>
          <a:xfrm>
            <a:off x="406702" y="2238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" b="1" dirty="0"/>
              <a:t>OCZEKIWANE </a:t>
            </a:r>
            <a:r>
              <a:rPr lang="pl" b="1" dirty="0" smtClean="0"/>
              <a:t>FUNKCJE</a:t>
            </a:r>
            <a:endParaRPr b="1" dirty="0"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1"/>
          </p:nvPr>
        </p:nvSpPr>
        <p:spPr>
          <a:xfrm>
            <a:off x="277607" y="1948122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pl-PL" sz="1400" b="1" dirty="0" smtClean="0">
                <a:solidFill>
                  <a:schemeClr val="tx1"/>
                </a:solidFill>
              </a:rPr>
              <a:t>K</a:t>
            </a:r>
            <a:r>
              <a:rPr lang="pl-PL" sz="1400" b="1" dirty="0" smtClean="0">
                <a:solidFill>
                  <a:schemeClr val="tx1"/>
                </a:solidFill>
              </a:rPr>
              <a:t>lasyfikacja </a:t>
            </a:r>
            <a:r>
              <a:rPr lang="pl-PL" sz="1400" b="1" dirty="0">
                <a:solidFill>
                  <a:schemeClr val="tx1"/>
                </a:solidFill>
              </a:rPr>
              <a:t>dokumentów do klasy MKP przy poprawności dopasowania powyżej 90%, wskazując przy tym prawdopodobieństwo poprawności dopasowania dla trzech najwyżej punktowanych wyników (najwyższy wynik jest uznawany za wiążący),</a:t>
            </a:r>
          </a:p>
          <a:p>
            <a:pPr lvl="0"/>
            <a:endParaRPr lang="pl-PL" sz="1400" b="1" dirty="0" smtClean="0">
              <a:solidFill>
                <a:schemeClr val="tx1"/>
              </a:solidFill>
            </a:endParaRPr>
          </a:p>
          <a:p>
            <a:pPr lvl="0"/>
            <a:r>
              <a:rPr lang="pl-PL" sz="1400" b="1" dirty="0">
                <a:solidFill>
                  <a:schemeClr val="tx1"/>
                </a:solidFill>
              </a:rPr>
              <a:t>P</a:t>
            </a:r>
            <a:r>
              <a:rPr lang="pl-PL" sz="1400" b="1" dirty="0" smtClean="0">
                <a:solidFill>
                  <a:schemeClr val="tx1"/>
                </a:solidFill>
              </a:rPr>
              <a:t>rzypisanie </a:t>
            </a:r>
            <a:r>
              <a:rPr lang="pl-PL" sz="1400" b="1" dirty="0" smtClean="0">
                <a:solidFill>
                  <a:schemeClr val="tx1"/>
                </a:solidFill>
              </a:rPr>
              <a:t>dokumentu </a:t>
            </a:r>
            <a:r>
              <a:rPr lang="pl-PL" sz="1400" b="1" dirty="0">
                <a:solidFill>
                  <a:schemeClr val="tx1"/>
                </a:solidFill>
              </a:rPr>
              <a:t>do eksperta zajmującego się daną klasą względem aktualnego obciążenia pracą (wielu ekspertów zajmuje się tym samymi klasami), </a:t>
            </a:r>
          </a:p>
          <a:p>
            <a:pPr lvl="0"/>
            <a:endParaRPr lang="pl-PL" sz="1400" b="1" dirty="0" smtClean="0">
              <a:solidFill>
                <a:schemeClr val="tx1"/>
              </a:solidFill>
            </a:endParaRPr>
          </a:p>
          <a:p>
            <a:pPr lvl="0"/>
            <a:r>
              <a:rPr lang="pl-PL" sz="1400" b="1" dirty="0">
                <a:solidFill>
                  <a:schemeClr val="tx1"/>
                </a:solidFill>
              </a:rPr>
              <a:t>P</a:t>
            </a:r>
            <a:r>
              <a:rPr lang="pl-PL" sz="1400" b="1" dirty="0" smtClean="0">
                <a:solidFill>
                  <a:schemeClr val="tx1"/>
                </a:solidFill>
              </a:rPr>
              <a:t>osiadanie </a:t>
            </a:r>
            <a:r>
              <a:rPr lang="pl-PL" sz="1400" b="1" dirty="0">
                <a:solidFill>
                  <a:schemeClr val="tx1"/>
                </a:solidFill>
              </a:rPr>
              <a:t>funkcji uczenia się na podstawie nowo gromadzonych danych (aktualizacja modelu na podstawie poprawnych i błędnych klasyfikacji – błędne klasyfikacje korygowane ręcznie przez ekspertów</a:t>
            </a:r>
            <a:r>
              <a:rPr lang="pl-PL" sz="1400" b="1" dirty="0" smtClean="0">
                <a:solidFill>
                  <a:schemeClr val="tx1"/>
                </a:solidFill>
              </a:rPr>
              <a:t>). </a:t>
            </a:r>
            <a:endParaRPr lang="pl-PL" sz="1400" b="1" dirty="0">
              <a:solidFill>
                <a:schemeClr val="tx1"/>
              </a:solidFill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539" b="5539"/>
          <a:stretch/>
        </p:blipFill>
        <p:spPr>
          <a:xfrm>
            <a:off x="7864369" y="182495"/>
            <a:ext cx="914409" cy="694951"/>
          </a:xfrm>
          <a:prstGeom prst="rect">
            <a:avLst/>
          </a:prstGeom>
        </p:spPr>
      </p:pic>
      <p:sp>
        <p:nvSpPr>
          <p:cNvPr id="7" name="Google Shape;279;p26"/>
          <p:cNvSpPr/>
          <p:nvPr/>
        </p:nvSpPr>
        <p:spPr>
          <a:xfrm>
            <a:off x="-130629" y="1071579"/>
            <a:ext cx="4561233" cy="553537"/>
          </a:xfrm>
          <a:prstGeom prst="rect">
            <a:avLst/>
          </a:prstGeom>
          <a:solidFill>
            <a:srgbClr val="DE2B2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8" name="Google Shape;280;p26"/>
          <p:cNvSpPr/>
          <p:nvPr/>
        </p:nvSpPr>
        <p:spPr>
          <a:xfrm rot="5400000">
            <a:off x="4299727" y="1202455"/>
            <a:ext cx="553537" cy="291785"/>
          </a:xfrm>
          <a:prstGeom prst="triangle">
            <a:avLst/>
          </a:prstGeom>
          <a:solidFill>
            <a:srgbClr val="DE2B2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9" name="Google Shape;284;p26"/>
          <p:cNvSpPr txBox="1"/>
          <p:nvPr/>
        </p:nvSpPr>
        <p:spPr>
          <a:xfrm>
            <a:off x="394556" y="1157213"/>
            <a:ext cx="3880561" cy="4154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45699" tIns="45699" rIns="45699" bIns="45699" anchor="ctr">
            <a:spAutoFit/>
          </a:bodyPr>
          <a:lstStyle>
            <a:lvl1pPr>
              <a:lnSpc>
                <a:spcPct val="90000"/>
              </a:lnSpc>
              <a:defRPr sz="70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1pPr>
          </a:lstStyle>
          <a:p>
            <a:pPr marL="90488">
              <a:lnSpc>
                <a:spcPct val="150000"/>
              </a:lnSpc>
            </a:pPr>
            <a:r>
              <a:rPr lang="pl-PL" sz="1400" b="1" smtClean="0">
                <a:latin typeface="+mn-lt"/>
              </a:rPr>
              <a:t>KLUCZOWE FUNKCJE SYSTEMU:</a:t>
            </a:r>
            <a:endParaRPr lang="pl-PL" sz="1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a 21"/>
          <p:cNvGrpSpPr/>
          <p:nvPr/>
        </p:nvGrpSpPr>
        <p:grpSpPr>
          <a:xfrm>
            <a:off x="6241141" y="2272632"/>
            <a:ext cx="5194187" cy="3157154"/>
            <a:chOff x="4944686" y="863303"/>
            <a:chExt cx="6476130" cy="4397612"/>
          </a:xfrm>
        </p:grpSpPr>
        <p:pic>
          <p:nvPicPr>
            <p:cNvPr id="23" name="Obraz 22"/>
            <p:cNvPicPr>
              <a:picLocks noChangeAspect="1"/>
            </p:cNvPicPr>
            <p:nvPr/>
          </p:nvPicPr>
          <p:blipFill rotWithShape="1">
            <a:blip r:embed="rId3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4944686" y="3594557"/>
              <a:ext cx="2192576" cy="1666358"/>
            </a:xfrm>
            <a:prstGeom prst="rect">
              <a:avLst/>
            </a:prstGeom>
          </p:spPr>
        </p:pic>
        <p:pic>
          <p:nvPicPr>
            <p:cNvPr id="24" name="Obraz 23"/>
            <p:cNvPicPr>
              <a:picLocks noChangeAspect="1"/>
            </p:cNvPicPr>
            <p:nvPr/>
          </p:nvPicPr>
          <p:blipFill rotWithShape="1">
            <a:blip r:embed="rId3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7035664" y="3594557"/>
              <a:ext cx="2192576" cy="1666358"/>
            </a:xfrm>
            <a:prstGeom prst="rect">
              <a:avLst/>
            </a:prstGeom>
          </p:spPr>
        </p:pic>
        <p:pic>
          <p:nvPicPr>
            <p:cNvPr id="25" name="Obraz 24"/>
            <p:cNvPicPr>
              <a:picLocks noChangeAspect="1"/>
            </p:cNvPicPr>
            <p:nvPr/>
          </p:nvPicPr>
          <p:blipFill rotWithShape="1">
            <a:blip r:embed="rId3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5880858" y="2228930"/>
              <a:ext cx="2192576" cy="1666358"/>
            </a:xfrm>
            <a:prstGeom prst="rect">
              <a:avLst/>
            </a:prstGeom>
          </p:spPr>
        </p:pic>
        <p:pic>
          <p:nvPicPr>
            <p:cNvPr id="26" name="Obraz 25"/>
            <p:cNvPicPr>
              <a:picLocks noChangeAspect="1"/>
            </p:cNvPicPr>
            <p:nvPr/>
          </p:nvPicPr>
          <p:blipFill rotWithShape="1">
            <a:blip r:embed="rId3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8095069" y="2228930"/>
              <a:ext cx="2192576" cy="1666358"/>
            </a:xfrm>
            <a:prstGeom prst="rect">
              <a:avLst/>
            </a:prstGeom>
          </p:spPr>
        </p:pic>
        <p:pic>
          <p:nvPicPr>
            <p:cNvPr id="27" name="Obraz 26"/>
            <p:cNvPicPr>
              <a:picLocks noChangeAspect="1"/>
            </p:cNvPicPr>
            <p:nvPr/>
          </p:nvPicPr>
          <p:blipFill rotWithShape="1">
            <a:blip r:embed="rId3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7137262" y="863303"/>
              <a:ext cx="2192576" cy="1666358"/>
            </a:xfrm>
            <a:prstGeom prst="rect">
              <a:avLst/>
            </a:prstGeom>
          </p:spPr>
        </p:pic>
        <p:pic>
          <p:nvPicPr>
            <p:cNvPr id="28" name="Obraz 27"/>
            <p:cNvPicPr>
              <a:picLocks noChangeAspect="1"/>
            </p:cNvPicPr>
            <p:nvPr/>
          </p:nvPicPr>
          <p:blipFill rotWithShape="1">
            <a:blip r:embed="rId3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9228240" y="863303"/>
              <a:ext cx="2192576" cy="1666358"/>
            </a:xfrm>
            <a:prstGeom prst="rect">
              <a:avLst/>
            </a:prstGeom>
          </p:spPr>
        </p:pic>
      </p:grpSp>
      <p:sp>
        <p:nvSpPr>
          <p:cNvPr id="87" name="Google Shape;87;p18"/>
          <p:cNvSpPr txBox="1">
            <a:spLocks noGrp="1"/>
          </p:cNvSpPr>
          <p:nvPr>
            <p:ph type="title"/>
          </p:nvPr>
        </p:nvSpPr>
        <p:spPr>
          <a:xfrm>
            <a:off x="430450" y="2001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b="1" dirty="0" smtClean="0"/>
              <a:t>SZUKAMY </a:t>
            </a:r>
            <a:r>
              <a:rPr lang="pl" b="1" dirty="0" smtClean="0"/>
              <a:t>ODPOWIEDZI...</a:t>
            </a:r>
            <a:endParaRPr b="1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539" b="5539"/>
          <a:stretch/>
        </p:blipFill>
        <p:spPr>
          <a:xfrm>
            <a:off x="7864369" y="182495"/>
            <a:ext cx="914409" cy="694951"/>
          </a:xfrm>
          <a:prstGeom prst="rect">
            <a:avLst/>
          </a:prstGeom>
        </p:spPr>
      </p:pic>
      <p:sp>
        <p:nvSpPr>
          <p:cNvPr id="7" name="Google Shape;279;p26"/>
          <p:cNvSpPr/>
          <p:nvPr/>
        </p:nvSpPr>
        <p:spPr>
          <a:xfrm>
            <a:off x="-106877" y="1206925"/>
            <a:ext cx="7173803" cy="553537"/>
          </a:xfrm>
          <a:prstGeom prst="rect">
            <a:avLst/>
          </a:prstGeom>
          <a:solidFill>
            <a:srgbClr val="DE2B2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8" name="Google Shape;280;p26"/>
          <p:cNvSpPr/>
          <p:nvPr/>
        </p:nvSpPr>
        <p:spPr>
          <a:xfrm rot="5400000">
            <a:off x="6936049" y="1337801"/>
            <a:ext cx="553537" cy="291785"/>
          </a:xfrm>
          <a:prstGeom prst="triangle">
            <a:avLst/>
          </a:prstGeom>
          <a:solidFill>
            <a:srgbClr val="DE2B2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9" name="Google Shape;284;p26"/>
          <p:cNvSpPr txBox="1"/>
          <p:nvPr/>
        </p:nvSpPr>
        <p:spPr>
          <a:xfrm>
            <a:off x="394556" y="1275964"/>
            <a:ext cx="6124997" cy="4154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45699" tIns="45699" rIns="45699" bIns="45699" anchor="ctr">
            <a:spAutoFit/>
          </a:bodyPr>
          <a:lstStyle>
            <a:lvl1pPr>
              <a:lnSpc>
                <a:spcPct val="90000"/>
              </a:lnSpc>
              <a:defRPr sz="70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1pPr>
          </a:lstStyle>
          <a:p>
            <a:pPr marL="90488">
              <a:lnSpc>
                <a:spcPct val="150000"/>
              </a:lnSpc>
            </a:pPr>
            <a:r>
              <a:rPr lang="pl-PL" sz="1400" b="1" dirty="0">
                <a:latin typeface="+mn-lt"/>
              </a:rPr>
              <a:t>Jak osiągnąć skuteczność automatycznej klasyfikacji powyżej 90%?</a:t>
            </a:r>
          </a:p>
        </p:txBody>
      </p:sp>
      <p:sp>
        <p:nvSpPr>
          <p:cNvPr id="10" name="Google Shape;279;p26"/>
          <p:cNvSpPr/>
          <p:nvPr/>
        </p:nvSpPr>
        <p:spPr>
          <a:xfrm>
            <a:off x="-106877" y="1951596"/>
            <a:ext cx="7173804" cy="553537"/>
          </a:xfrm>
          <a:prstGeom prst="rect">
            <a:avLst/>
          </a:prstGeom>
          <a:solidFill>
            <a:srgbClr val="DE2B2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11" name="Google Shape;280;p26"/>
          <p:cNvSpPr/>
          <p:nvPr/>
        </p:nvSpPr>
        <p:spPr>
          <a:xfrm rot="5400000">
            <a:off x="6936049" y="2082472"/>
            <a:ext cx="553537" cy="291785"/>
          </a:xfrm>
          <a:prstGeom prst="triangle">
            <a:avLst/>
          </a:prstGeom>
          <a:solidFill>
            <a:srgbClr val="DE2B2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12" name="Google Shape;284;p26"/>
          <p:cNvSpPr txBox="1"/>
          <p:nvPr/>
        </p:nvSpPr>
        <p:spPr>
          <a:xfrm>
            <a:off x="394556" y="2020636"/>
            <a:ext cx="6576259" cy="4154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45699" tIns="45699" rIns="45699" bIns="45699" anchor="ctr">
            <a:spAutoFit/>
          </a:bodyPr>
          <a:lstStyle>
            <a:lvl1pPr>
              <a:lnSpc>
                <a:spcPct val="90000"/>
              </a:lnSpc>
              <a:defRPr sz="70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1pPr>
          </a:lstStyle>
          <a:p>
            <a:pPr marL="90488">
              <a:lnSpc>
                <a:spcPct val="150000"/>
              </a:lnSpc>
            </a:pPr>
            <a:r>
              <a:rPr lang="pl-PL" sz="1400" b="1" dirty="0">
                <a:latin typeface="+mn-lt"/>
              </a:rPr>
              <a:t>Jak oszacować koszt i czas realizacji I i II etapu </a:t>
            </a:r>
            <a:r>
              <a:rPr lang="pl-PL" sz="1400" b="1" dirty="0" smtClean="0">
                <a:latin typeface="+mn-lt"/>
              </a:rPr>
              <a:t>projektu?</a:t>
            </a:r>
            <a:endParaRPr lang="pl-PL" sz="1400" b="1" dirty="0">
              <a:latin typeface="+mn-lt"/>
            </a:endParaRPr>
          </a:p>
        </p:txBody>
      </p:sp>
      <p:sp>
        <p:nvSpPr>
          <p:cNvPr id="13" name="Google Shape;279;p26"/>
          <p:cNvSpPr/>
          <p:nvPr/>
        </p:nvSpPr>
        <p:spPr>
          <a:xfrm>
            <a:off x="-106877" y="2670665"/>
            <a:ext cx="7173803" cy="553537"/>
          </a:xfrm>
          <a:prstGeom prst="rect">
            <a:avLst/>
          </a:prstGeom>
          <a:solidFill>
            <a:srgbClr val="DE2B2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14" name="Google Shape;280;p26"/>
          <p:cNvSpPr/>
          <p:nvPr/>
        </p:nvSpPr>
        <p:spPr>
          <a:xfrm rot="5400000">
            <a:off x="6936049" y="2801541"/>
            <a:ext cx="553537" cy="291785"/>
          </a:xfrm>
          <a:prstGeom prst="triangle">
            <a:avLst/>
          </a:prstGeom>
          <a:solidFill>
            <a:srgbClr val="DE2B2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15" name="Google Shape;284;p26"/>
          <p:cNvSpPr txBox="1"/>
          <p:nvPr/>
        </p:nvSpPr>
        <p:spPr>
          <a:xfrm>
            <a:off x="394557" y="2739704"/>
            <a:ext cx="6908768" cy="4154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45699" tIns="45699" rIns="45699" bIns="45699" anchor="ctr">
            <a:spAutoFit/>
          </a:bodyPr>
          <a:lstStyle>
            <a:lvl1pPr>
              <a:lnSpc>
                <a:spcPct val="90000"/>
              </a:lnSpc>
              <a:defRPr sz="70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1pPr>
          </a:lstStyle>
          <a:p>
            <a:pPr marL="90488">
              <a:lnSpc>
                <a:spcPct val="150000"/>
              </a:lnSpc>
            </a:pPr>
            <a:r>
              <a:rPr lang="pl-PL" sz="1400" b="1" dirty="0">
                <a:latin typeface="+mn-lt"/>
              </a:rPr>
              <a:t>Jaki powinien być rozkład danych testowych względem klas dla obu etapów?</a:t>
            </a:r>
          </a:p>
        </p:txBody>
      </p:sp>
      <p:sp>
        <p:nvSpPr>
          <p:cNvPr id="16" name="Google Shape;279;p26"/>
          <p:cNvSpPr/>
          <p:nvPr/>
        </p:nvSpPr>
        <p:spPr>
          <a:xfrm>
            <a:off x="-106877" y="3415336"/>
            <a:ext cx="7173803" cy="553537"/>
          </a:xfrm>
          <a:prstGeom prst="rect">
            <a:avLst/>
          </a:prstGeom>
          <a:solidFill>
            <a:srgbClr val="DE2B2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17" name="Google Shape;280;p26"/>
          <p:cNvSpPr/>
          <p:nvPr/>
        </p:nvSpPr>
        <p:spPr>
          <a:xfrm rot="5400000">
            <a:off x="6936049" y="3546212"/>
            <a:ext cx="553537" cy="291785"/>
          </a:xfrm>
          <a:prstGeom prst="triangle">
            <a:avLst/>
          </a:prstGeom>
          <a:solidFill>
            <a:srgbClr val="DE2B2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18" name="Google Shape;284;p26"/>
          <p:cNvSpPr txBox="1"/>
          <p:nvPr/>
        </p:nvSpPr>
        <p:spPr>
          <a:xfrm>
            <a:off x="394557" y="3484377"/>
            <a:ext cx="7229402" cy="4154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45699" tIns="45699" rIns="45699" bIns="45699" anchor="ctr">
            <a:spAutoFit/>
          </a:bodyPr>
          <a:lstStyle>
            <a:lvl1pPr>
              <a:lnSpc>
                <a:spcPct val="90000"/>
              </a:lnSpc>
              <a:defRPr sz="70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1pPr>
          </a:lstStyle>
          <a:p>
            <a:pPr marL="90488">
              <a:lnSpc>
                <a:spcPct val="150000"/>
              </a:lnSpc>
            </a:pPr>
            <a:r>
              <a:rPr lang="pl-PL" sz="1400" b="1" dirty="0">
                <a:latin typeface="+mn-lt"/>
              </a:rPr>
              <a:t>Jakiego czasu klasyfikowania </a:t>
            </a:r>
            <a:r>
              <a:rPr lang="pl-PL" sz="1400" b="1" dirty="0" smtClean="0">
                <a:latin typeface="+mn-lt"/>
              </a:rPr>
              <a:t>można </a:t>
            </a:r>
            <a:r>
              <a:rPr lang="pl-PL" sz="1400" b="1" dirty="0">
                <a:latin typeface="+mn-lt"/>
              </a:rPr>
              <a:t>oczekiwać dla pojedynczego dokumentu?</a:t>
            </a:r>
          </a:p>
        </p:txBody>
      </p:sp>
      <p:sp>
        <p:nvSpPr>
          <p:cNvPr id="19" name="Google Shape;279;p26"/>
          <p:cNvSpPr/>
          <p:nvPr/>
        </p:nvSpPr>
        <p:spPr>
          <a:xfrm>
            <a:off x="-106877" y="4154051"/>
            <a:ext cx="7173804" cy="553537"/>
          </a:xfrm>
          <a:prstGeom prst="rect">
            <a:avLst/>
          </a:prstGeom>
          <a:solidFill>
            <a:srgbClr val="DE2B2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20" name="Google Shape;280;p26"/>
          <p:cNvSpPr/>
          <p:nvPr/>
        </p:nvSpPr>
        <p:spPr>
          <a:xfrm rot="5400000">
            <a:off x="6936049" y="4284927"/>
            <a:ext cx="553537" cy="291785"/>
          </a:xfrm>
          <a:prstGeom prst="triangle">
            <a:avLst/>
          </a:prstGeom>
          <a:solidFill>
            <a:srgbClr val="DE2B2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21" name="Google Shape;284;p26"/>
          <p:cNvSpPr txBox="1"/>
          <p:nvPr/>
        </p:nvSpPr>
        <p:spPr>
          <a:xfrm>
            <a:off x="394557" y="4223093"/>
            <a:ext cx="7134400" cy="4154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45699" tIns="45699" rIns="45699" bIns="45699" anchor="ctr">
            <a:spAutoFit/>
          </a:bodyPr>
          <a:lstStyle>
            <a:lvl1pPr>
              <a:lnSpc>
                <a:spcPct val="90000"/>
              </a:lnSpc>
              <a:defRPr sz="70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1pPr>
          </a:lstStyle>
          <a:p>
            <a:pPr marL="90488">
              <a:lnSpc>
                <a:spcPct val="150000"/>
              </a:lnSpc>
            </a:pPr>
            <a:r>
              <a:rPr lang="pl-PL" sz="1400" b="1" dirty="0">
                <a:latin typeface="+mn-lt"/>
              </a:rPr>
              <a:t>Jaka jest zależność szybkości przetwarzania względem infrastruktury?</a:t>
            </a:r>
          </a:p>
        </p:txBody>
      </p:sp>
    </p:spTree>
    <p:extLst>
      <p:ext uri="{BB962C8B-B14F-4D97-AF65-F5344CB8AC3E}">
        <p14:creationId xmlns:p14="http://schemas.microsoft.com/office/powerpoint/2010/main" val="28901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59;p14"/>
          <p:cNvSpPr txBox="1">
            <a:spLocks/>
          </p:cNvSpPr>
          <p:nvPr/>
        </p:nvSpPr>
        <p:spPr>
          <a:xfrm>
            <a:off x="225591" y="835669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ctr">
              <a:buFont typeface="Arial"/>
              <a:buNone/>
            </a:pPr>
            <a:endParaRPr lang="pl-PL" sz="3000" smtClean="0"/>
          </a:p>
          <a:p>
            <a:pPr marL="0" indent="0" algn="ctr">
              <a:buFont typeface="Arial"/>
              <a:buNone/>
            </a:pPr>
            <a:endParaRPr lang="pl-PL" sz="3000" dirty="0"/>
          </a:p>
        </p:txBody>
      </p:sp>
      <p:sp>
        <p:nvSpPr>
          <p:cNvPr id="8" name="Google Shape;60;p14"/>
          <p:cNvSpPr txBox="1">
            <a:spLocks/>
          </p:cNvSpPr>
          <p:nvPr/>
        </p:nvSpPr>
        <p:spPr>
          <a:xfrm>
            <a:off x="416988" y="2405760"/>
            <a:ext cx="8520600" cy="130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lnSpc>
                <a:spcPct val="150000"/>
              </a:lnSpc>
              <a:buClrTx/>
              <a:buSzTx/>
              <a:buNone/>
            </a:pPr>
            <a:r>
              <a:rPr lang="pl-PL" sz="2000" b="1" dirty="0">
                <a:solidFill>
                  <a:schemeClr val="tx1"/>
                </a:solidFill>
              </a:rPr>
              <a:t>PODEJMIJ WYZWANIE!</a:t>
            </a:r>
            <a:br>
              <a:rPr lang="pl-PL" sz="2000" b="1" dirty="0">
                <a:solidFill>
                  <a:schemeClr val="tx1"/>
                </a:solidFill>
              </a:rPr>
            </a:br>
            <a:r>
              <a:rPr lang="pl-PL" sz="2000" b="1" dirty="0" err="1">
                <a:solidFill>
                  <a:schemeClr val="tx1"/>
                </a:solidFill>
              </a:rPr>
              <a:t>bit.ly</a:t>
            </a:r>
            <a:r>
              <a:rPr lang="pl-PL" sz="2000" b="1" dirty="0">
                <a:solidFill>
                  <a:schemeClr val="tx1"/>
                </a:solidFill>
              </a:rPr>
              <a:t>/</a:t>
            </a:r>
            <a:r>
              <a:rPr lang="pl-PL" sz="2000" b="1" dirty="0" err="1">
                <a:solidFill>
                  <a:schemeClr val="tx1"/>
                </a:solidFill>
              </a:rPr>
              <a:t>govtechlab</a:t>
            </a:r>
            <a:endParaRPr lang="pl-PL" sz="2000" b="1" dirty="0">
              <a:solidFill>
                <a:schemeClr val="tx1"/>
              </a:solidFill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38" y="1054761"/>
            <a:ext cx="4425956" cy="794092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33" y="4267201"/>
            <a:ext cx="1745761" cy="682806"/>
          </a:xfrm>
          <a:prstGeom prst="rect">
            <a:avLst/>
          </a:prstGeom>
        </p:spPr>
      </p:pic>
      <p:grpSp>
        <p:nvGrpSpPr>
          <p:cNvPr id="11" name="Grupa 10"/>
          <p:cNvGrpSpPr/>
          <p:nvPr/>
        </p:nvGrpSpPr>
        <p:grpSpPr>
          <a:xfrm>
            <a:off x="6241141" y="2272632"/>
            <a:ext cx="5194187" cy="3157154"/>
            <a:chOff x="4944686" y="863303"/>
            <a:chExt cx="6476130" cy="4397612"/>
          </a:xfrm>
        </p:grpSpPr>
        <p:pic>
          <p:nvPicPr>
            <p:cNvPr id="12" name="Obraz 11"/>
            <p:cNvPicPr>
              <a:picLocks noChangeAspect="1"/>
            </p:cNvPicPr>
            <p:nvPr/>
          </p:nvPicPr>
          <p:blipFill rotWithShape="1">
            <a:blip r:embed="rId5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4944686" y="3594557"/>
              <a:ext cx="2192576" cy="1666358"/>
            </a:xfrm>
            <a:prstGeom prst="rect">
              <a:avLst/>
            </a:prstGeom>
          </p:spPr>
        </p:pic>
        <p:pic>
          <p:nvPicPr>
            <p:cNvPr id="13" name="Obraz 12"/>
            <p:cNvPicPr>
              <a:picLocks noChangeAspect="1"/>
            </p:cNvPicPr>
            <p:nvPr/>
          </p:nvPicPr>
          <p:blipFill rotWithShape="1">
            <a:blip r:embed="rId5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7035664" y="3594557"/>
              <a:ext cx="2192576" cy="1666358"/>
            </a:xfrm>
            <a:prstGeom prst="rect">
              <a:avLst/>
            </a:prstGeom>
          </p:spPr>
        </p:pic>
        <p:pic>
          <p:nvPicPr>
            <p:cNvPr id="14" name="Obraz 13"/>
            <p:cNvPicPr>
              <a:picLocks noChangeAspect="1"/>
            </p:cNvPicPr>
            <p:nvPr/>
          </p:nvPicPr>
          <p:blipFill rotWithShape="1">
            <a:blip r:embed="rId5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5880858" y="2228930"/>
              <a:ext cx="2192576" cy="1666358"/>
            </a:xfrm>
            <a:prstGeom prst="rect">
              <a:avLst/>
            </a:prstGeom>
          </p:spPr>
        </p:pic>
        <p:pic>
          <p:nvPicPr>
            <p:cNvPr id="15" name="Obraz 14"/>
            <p:cNvPicPr>
              <a:picLocks noChangeAspect="1"/>
            </p:cNvPicPr>
            <p:nvPr/>
          </p:nvPicPr>
          <p:blipFill rotWithShape="1">
            <a:blip r:embed="rId5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8095069" y="2228930"/>
              <a:ext cx="2192576" cy="1666358"/>
            </a:xfrm>
            <a:prstGeom prst="rect">
              <a:avLst/>
            </a:prstGeom>
          </p:spPr>
        </p:pic>
        <p:pic>
          <p:nvPicPr>
            <p:cNvPr id="16" name="Obraz 15"/>
            <p:cNvPicPr>
              <a:picLocks noChangeAspect="1"/>
            </p:cNvPicPr>
            <p:nvPr/>
          </p:nvPicPr>
          <p:blipFill rotWithShape="1">
            <a:blip r:embed="rId5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7137262" y="863303"/>
              <a:ext cx="2192576" cy="1666358"/>
            </a:xfrm>
            <a:prstGeom prst="rect">
              <a:avLst/>
            </a:prstGeom>
          </p:spPr>
        </p:pic>
        <p:pic>
          <p:nvPicPr>
            <p:cNvPr id="17" name="Obraz 16"/>
            <p:cNvPicPr>
              <a:picLocks noChangeAspect="1"/>
            </p:cNvPicPr>
            <p:nvPr/>
          </p:nvPicPr>
          <p:blipFill rotWithShape="1">
            <a:blip r:embed="rId5">
              <a:alphaModFix am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539" b="5539"/>
            <a:stretch/>
          </p:blipFill>
          <p:spPr>
            <a:xfrm>
              <a:off x="9228240" y="863303"/>
              <a:ext cx="2192576" cy="1666358"/>
            </a:xfrm>
            <a:prstGeom prst="rect">
              <a:avLst/>
            </a:prstGeom>
          </p:spPr>
        </p:pic>
      </p:grpSp>
      <p:sp>
        <p:nvSpPr>
          <p:cNvPr id="18" name="Tytuł 2"/>
          <p:cNvSpPr txBox="1">
            <a:spLocks/>
          </p:cNvSpPr>
          <p:nvPr/>
        </p:nvSpPr>
        <p:spPr>
          <a:xfrm>
            <a:off x="418804" y="4045154"/>
            <a:ext cx="9144000" cy="32984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accent1">
                    <a:lumMod val="50000"/>
                  </a:schemeClr>
                </a:solidFill>
                <a:latin typeface="Helvetica" panose="020B0604020202020204" pitchFamily="34" charset="0"/>
                <a:ea typeface="+mj-ea"/>
                <a:cs typeface="Helvetica" panose="020B0604020202020204" pitchFamily="34" charset="0"/>
              </a:defRPr>
            </a:lvl1pPr>
          </a:lstStyle>
          <a:p>
            <a:pPr algn="l"/>
            <a:r>
              <a:rPr lang="pl-PL" sz="1200" b="0" dirty="0" smtClean="0">
                <a:solidFill>
                  <a:srgbClr val="6B6F72"/>
                </a:solidFill>
                <a:latin typeface="+mn-lt"/>
              </a:rPr>
              <a:t>II EDYCJA PROGRAMU GOVTECH POLSKA</a:t>
            </a:r>
            <a:endParaRPr lang="pl-PL" sz="1200" b="0" dirty="0">
              <a:solidFill>
                <a:srgbClr val="6B6F72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D1B783317AC454C8005A8AFB7142144" ma:contentTypeVersion="8" ma:contentTypeDescription="Utwórz nowy dokument." ma:contentTypeScope="" ma:versionID="186c69855745b568b652b370a4749622">
  <xsd:schema xmlns:xsd="http://www.w3.org/2001/XMLSchema" xmlns:xs="http://www.w3.org/2001/XMLSchema" xmlns:p="http://schemas.microsoft.com/office/2006/metadata/properties" xmlns:ns2="7985a1bc-b0d5-43ec-8eb8-714b20c0adfd" xmlns:ns3="1ca0995e-bc9c-41f7-a76e-6a30236d0331" targetNamespace="http://schemas.microsoft.com/office/2006/metadata/properties" ma:root="true" ma:fieldsID="25cf4688faf45cc4de922c0a86acd4b3" ns2:_="" ns3:_="">
    <xsd:import namespace="7985a1bc-b0d5-43ec-8eb8-714b20c0adfd"/>
    <xsd:import namespace="1ca0995e-bc9c-41f7-a76e-6a30236d03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85a1bc-b0d5-43ec-8eb8-714b20c0ad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0995e-bc9c-41f7-a76e-6a30236d033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14179AA-92F2-46B4-8D4E-CDCC9213A8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85a1bc-b0d5-43ec-8eb8-714b20c0adfd"/>
    <ds:schemaRef ds:uri="1ca0995e-bc9c-41f7-a76e-6a30236d03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1E2FB3B-F2E4-4091-A0D6-42F0E264A99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750317-F4A5-4106-A11B-D54DE75CC0C8}">
  <ds:schemaRefs>
    <ds:schemaRef ds:uri="http://schemas.microsoft.com/office/2006/documentManagement/types"/>
    <ds:schemaRef ds:uri="http://purl.org/dc/terms/"/>
    <ds:schemaRef ds:uri="http://purl.org/dc/dcmitype/"/>
    <ds:schemaRef ds:uri="http://schemas.microsoft.com/office/2006/metadata/properties"/>
    <ds:schemaRef ds:uri="1ca0995e-bc9c-41f7-a76e-6a30236d0331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7985a1bc-b0d5-43ec-8eb8-714b20c0adf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2872</TotalTime>
  <Words>295</Words>
  <Application>Microsoft Macintosh PowerPoint</Application>
  <PresentationFormat>Pokaz na ekranie (16:9)</PresentationFormat>
  <Paragraphs>58</Paragraphs>
  <Slides>8</Slides>
  <Notes>7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3" baseType="lpstr">
      <vt:lpstr>Calibri</vt:lpstr>
      <vt:lpstr>Corbel</vt:lpstr>
      <vt:lpstr>Helvetica</vt:lpstr>
      <vt:lpstr>Arial</vt:lpstr>
      <vt:lpstr>Simple Light</vt:lpstr>
      <vt:lpstr>Prezentacja programu PowerPoint</vt:lpstr>
      <vt:lpstr>AKTUALNY STAN</vt:lpstr>
      <vt:lpstr>Prezentacja programu PowerPoint</vt:lpstr>
      <vt:lpstr>WYZWANIE</vt:lpstr>
      <vt:lpstr>WYZWANIE</vt:lpstr>
      <vt:lpstr>OCZEKIWANE FUNKCJE</vt:lpstr>
      <vt:lpstr>SZUKAMY ODPOWIEDZI...</vt:lpstr>
      <vt:lpstr>Prezentacja programu PowerPoint</vt:lpstr>
    </vt:vector>
  </TitlesOfParts>
  <Manager/>
  <Company/>
  <LinksUpToDate>false</LinksUpToDate>
  <SharedDoc>false</SharedDoc>
  <HyperlinkBase/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subject/>
  <dc:creator/>
  <cp:keywords/>
  <dc:description/>
  <cp:lastModifiedBy>iza bitowt</cp:lastModifiedBy>
  <cp:revision>89</cp:revision>
  <dcterms:modified xsi:type="dcterms:W3CDTF">2019-05-21T01:16:31Z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0x010100DD1B783317AC454C8005A8AFB7142144</vt:lpwstr>
  </property>
</Properties>
</file>